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63" r:id="rId4"/>
    <p:sldId id="262" r:id="rId5"/>
    <p:sldId id="260" r:id="rId6"/>
    <p:sldId id="257" r:id="rId7"/>
    <p:sldId id="258" r:id="rId8"/>
    <p:sldId id="256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>
        <p:scale>
          <a:sx n="100" d="100"/>
          <a:sy n="100" d="100"/>
        </p:scale>
        <p:origin x="720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DB6B-E1C6-49C5-AEFC-04FF1717E63C}" type="datetimeFigureOut">
              <a:rPr lang="ru-RU" smtClean="0"/>
              <a:t>11.08.2017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214C-6885-480F-A8C7-75E928334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978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DB6B-E1C6-49C5-AEFC-04FF1717E63C}" type="datetimeFigureOut">
              <a:rPr lang="ru-RU" smtClean="0"/>
              <a:t>11.08.2017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214C-6885-480F-A8C7-75E928334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78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DB6B-E1C6-49C5-AEFC-04FF1717E63C}" type="datetimeFigureOut">
              <a:rPr lang="ru-RU" smtClean="0"/>
              <a:t>11.08.2017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214C-6885-480F-A8C7-75E928334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793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DB6B-E1C6-49C5-AEFC-04FF1717E63C}" type="datetimeFigureOut">
              <a:rPr lang="ru-RU" smtClean="0"/>
              <a:t>11.08.2017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214C-6885-480F-A8C7-75E928334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88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DB6B-E1C6-49C5-AEFC-04FF1717E63C}" type="datetimeFigureOut">
              <a:rPr lang="ru-RU" smtClean="0"/>
              <a:t>11.08.2017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214C-6885-480F-A8C7-75E928334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639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DB6B-E1C6-49C5-AEFC-04FF1717E63C}" type="datetimeFigureOut">
              <a:rPr lang="ru-RU" smtClean="0"/>
              <a:t>11.08.2017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214C-6885-480F-A8C7-75E928334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194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DB6B-E1C6-49C5-AEFC-04FF1717E63C}" type="datetimeFigureOut">
              <a:rPr lang="ru-RU" smtClean="0"/>
              <a:t>11.08.2017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214C-6885-480F-A8C7-75E928334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801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DB6B-E1C6-49C5-AEFC-04FF1717E63C}" type="datetimeFigureOut">
              <a:rPr lang="ru-RU" smtClean="0"/>
              <a:t>11.08.2017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214C-6885-480F-A8C7-75E928334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547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DB6B-E1C6-49C5-AEFC-04FF1717E63C}" type="datetimeFigureOut">
              <a:rPr lang="ru-RU" smtClean="0"/>
              <a:t>11.08.2017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214C-6885-480F-A8C7-75E928334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33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DB6B-E1C6-49C5-AEFC-04FF1717E63C}" type="datetimeFigureOut">
              <a:rPr lang="ru-RU" smtClean="0"/>
              <a:t>11.08.2017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9D7214C-6885-480F-A8C7-75E928334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824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DB6B-E1C6-49C5-AEFC-04FF1717E63C}" type="datetimeFigureOut">
              <a:rPr lang="ru-RU" smtClean="0"/>
              <a:t>11.08.2017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214C-6885-480F-A8C7-75E928334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29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DB6B-E1C6-49C5-AEFC-04FF1717E63C}" type="datetimeFigureOut">
              <a:rPr lang="ru-RU" smtClean="0"/>
              <a:t>11.08.2017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214C-6885-480F-A8C7-75E928334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52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DB6B-E1C6-49C5-AEFC-04FF1717E63C}" type="datetimeFigureOut">
              <a:rPr lang="ru-RU" smtClean="0"/>
              <a:t>11.08.2017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214C-6885-480F-A8C7-75E928334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27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DB6B-E1C6-49C5-AEFC-04FF1717E63C}" type="datetimeFigureOut">
              <a:rPr lang="ru-RU" smtClean="0"/>
              <a:t>11.08.2017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214C-6885-480F-A8C7-75E928334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421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DB6B-E1C6-49C5-AEFC-04FF1717E63C}" type="datetimeFigureOut">
              <a:rPr lang="ru-RU" smtClean="0"/>
              <a:t>11.08.2017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214C-6885-480F-A8C7-75E928334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81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DB6B-E1C6-49C5-AEFC-04FF1717E63C}" type="datetimeFigureOut">
              <a:rPr lang="ru-RU" smtClean="0"/>
              <a:t>11.08.2017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214C-6885-480F-A8C7-75E928334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956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DB6B-E1C6-49C5-AEFC-04FF1717E63C}" type="datetimeFigureOut">
              <a:rPr lang="ru-RU" smtClean="0"/>
              <a:t>11.08.2017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214C-6885-480F-A8C7-75E928334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58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B2DB6B-E1C6-49C5-AEFC-04FF1717E63C}" type="datetimeFigureOut">
              <a:rPr lang="ru-RU" smtClean="0"/>
              <a:t>11.08.2017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D7214C-6885-480F-A8C7-75E928334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29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0" y="6200775"/>
            <a:ext cx="6569073" cy="4095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ООО «</a:t>
            </a:r>
            <a:r>
              <a:rPr lang="ru-RU" dirty="0" err="1"/>
              <a:t>Нэкст</a:t>
            </a:r>
            <a:r>
              <a:rPr lang="ru-RU" dirty="0"/>
              <a:t> </a:t>
            </a:r>
            <a:r>
              <a:rPr lang="ru-RU" dirty="0" err="1"/>
              <a:t>Технолоджис</a:t>
            </a:r>
            <a:r>
              <a:rPr lang="ru-RU" dirty="0" smtClean="0"/>
              <a:t>»</a:t>
            </a:r>
            <a:r>
              <a:rPr lang="en-US" dirty="0" smtClean="0"/>
              <a:t> 2017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66874" y="319087"/>
            <a:ext cx="10084591" cy="173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defRPr/>
            </a:pPr>
            <a:r>
              <a:rPr lang="ru-RU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Система удаленного мониторинга и управления </a:t>
            </a:r>
            <a:r>
              <a:rPr lang="ru-RU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дизельными электростанциями </a:t>
            </a:r>
            <a:r>
              <a:rPr lang="ru-RU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(ДЭС)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47" y="0"/>
            <a:ext cx="1014153" cy="87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3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47" y="0"/>
            <a:ext cx="1014153" cy="87395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0265" t="8556" r="21919" b="20526"/>
          <a:stretch/>
        </p:blipFill>
        <p:spPr bwMode="auto">
          <a:xfrm>
            <a:off x="1653" y="2113209"/>
            <a:ext cx="2626822" cy="242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/>
          <p:cNvPicPr>
            <a:picLocks noChangeAspect="1"/>
          </p:cNvPicPr>
          <p:nvPr/>
        </p:nvPicPr>
        <p:blipFill rotWithShape="1">
          <a:blip r:embed="rId4"/>
          <a:srcRect l="8502" t="15412" r="12229" b="17440"/>
          <a:stretch/>
        </p:blipFill>
        <p:spPr bwMode="auto">
          <a:xfrm>
            <a:off x="1412508" y="666121"/>
            <a:ext cx="2047240" cy="130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 descr="recon-sx_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44" y="676360"/>
            <a:ext cx="14986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0" descr="111111"/>
          <p:cNvPicPr>
            <a:picLocks noChangeAspect="1" noChangeArrowheads="1"/>
          </p:cNvPicPr>
          <p:nvPr/>
        </p:nvPicPr>
        <p:blipFill rotWithShape="1">
          <a:blip r:embed="rId6"/>
          <a:srcRect b="28894"/>
          <a:stretch/>
        </p:blipFill>
        <p:spPr bwMode="auto">
          <a:xfrm>
            <a:off x="7009280" y="2942269"/>
            <a:ext cx="3183775" cy="169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/>
          <a:srcRect r="9142"/>
          <a:stretch/>
        </p:blipFill>
        <p:spPr bwMode="auto">
          <a:xfrm>
            <a:off x="9310386" y="1179508"/>
            <a:ext cx="181737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loud"/>
          <p:cNvSpPr>
            <a:spLocks noChangeAspect="1" noEditPoints="1" noChangeArrowheads="1"/>
          </p:cNvSpPr>
          <p:nvPr/>
        </p:nvSpPr>
        <p:spPr bwMode="auto">
          <a:xfrm>
            <a:off x="3876287" y="935670"/>
            <a:ext cx="2794761" cy="324162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-12379"/>
            <a:ext cx="109347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Структура Системы </a:t>
            </a:r>
            <a:r>
              <a:rPr lang="ru-RU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удаленного мониторинга </a:t>
            </a:r>
            <a:endParaRPr lang="ru-RU" sz="28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7063756" y="452433"/>
            <a:ext cx="39528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Диспетчерский центр предприятия, района, города, ЕДДС, ЦУКС ГУ МЧС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4204880" y="1259475"/>
            <a:ext cx="215423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Сеть связи: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GSM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УКВ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Спутниковая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Ethernet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RS-485</a:t>
            </a:r>
          </a:p>
        </p:txBody>
      </p:sp>
      <p:sp>
        <p:nvSpPr>
          <p:cNvPr id="14" name="AutoShape 21"/>
          <p:cNvSpPr>
            <a:spLocks noChangeArrowheads="1"/>
          </p:cNvSpPr>
          <p:nvPr/>
        </p:nvSpPr>
        <p:spPr bwMode="auto">
          <a:xfrm>
            <a:off x="6177656" y="1886357"/>
            <a:ext cx="765175" cy="431800"/>
          </a:xfrm>
          <a:prstGeom prst="leftRightArrow">
            <a:avLst>
              <a:gd name="adj1" fmla="val 50000"/>
              <a:gd name="adj2" fmla="val 35441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1624023" y="833814"/>
            <a:ext cx="1225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ВЗУ</a:t>
            </a:r>
          </a:p>
        </p:txBody>
      </p: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740329" y="2832289"/>
            <a:ext cx="1441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Котельные</a:t>
            </a:r>
          </a:p>
        </p:txBody>
      </p:sp>
      <p:pic>
        <p:nvPicPr>
          <p:cNvPr id="17" name="Picture 38" descr="866__icons_sp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475" t="48660" r="34328" b="3853"/>
          <a:stretch>
            <a:fillRect/>
          </a:stretch>
        </p:blipFill>
        <p:spPr bwMode="auto">
          <a:xfrm>
            <a:off x="1197477" y="2304938"/>
            <a:ext cx="62071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9" descr="866__icons_sp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219" b="54398"/>
          <a:stretch>
            <a:fillRect/>
          </a:stretch>
        </p:blipFill>
        <p:spPr bwMode="auto">
          <a:xfrm>
            <a:off x="1417638" y="641214"/>
            <a:ext cx="6477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0" descr="866__icons_sp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951" b="50629"/>
          <a:stretch>
            <a:fillRect/>
          </a:stretch>
        </p:blipFill>
        <p:spPr bwMode="auto">
          <a:xfrm>
            <a:off x="1340200" y="1600626"/>
            <a:ext cx="641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utoShape 46"/>
          <p:cNvSpPr>
            <a:spLocks noChangeArrowheads="1"/>
          </p:cNvSpPr>
          <p:nvPr/>
        </p:nvSpPr>
        <p:spPr bwMode="auto">
          <a:xfrm rot="2363923">
            <a:off x="1867624" y="1308106"/>
            <a:ext cx="1008062" cy="339725"/>
          </a:xfrm>
          <a:prstGeom prst="leftRightArrow">
            <a:avLst>
              <a:gd name="adj1" fmla="val 57259"/>
              <a:gd name="adj2" fmla="val 7993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47"/>
          <p:cNvSpPr>
            <a:spLocks noChangeArrowheads="1"/>
          </p:cNvSpPr>
          <p:nvPr/>
        </p:nvSpPr>
        <p:spPr bwMode="auto">
          <a:xfrm rot="678614">
            <a:off x="1902735" y="1880239"/>
            <a:ext cx="681901" cy="339725"/>
          </a:xfrm>
          <a:prstGeom prst="leftRightArrow">
            <a:avLst>
              <a:gd name="adj1" fmla="val 57259"/>
              <a:gd name="adj2" fmla="val 47529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48"/>
          <p:cNvSpPr>
            <a:spLocks noChangeArrowheads="1"/>
          </p:cNvSpPr>
          <p:nvPr/>
        </p:nvSpPr>
        <p:spPr bwMode="auto">
          <a:xfrm rot="242747">
            <a:off x="1892289" y="2419077"/>
            <a:ext cx="500975" cy="339725"/>
          </a:xfrm>
          <a:prstGeom prst="leftRightArrow">
            <a:avLst>
              <a:gd name="adj1" fmla="val 57259"/>
              <a:gd name="adj2" fmla="val 47609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1"/>
          <p:cNvSpPr>
            <a:spLocks noChangeArrowheads="1"/>
          </p:cNvSpPr>
          <p:nvPr/>
        </p:nvSpPr>
        <p:spPr bwMode="auto">
          <a:xfrm rot="19207492">
            <a:off x="1964965" y="3032503"/>
            <a:ext cx="598173" cy="339725"/>
          </a:xfrm>
          <a:prstGeom prst="leftRightArrow">
            <a:avLst>
              <a:gd name="adj1" fmla="val 57259"/>
              <a:gd name="adj2" fmla="val 43736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4" name="Picture 3" descr="D:\фото\мурманск\DSCN1802_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09280" y="979483"/>
            <a:ext cx="25527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1"/>
          <p:cNvPicPr>
            <a:picLocks noChangeAspect="1"/>
          </p:cNvPicPr>
          <p:nvPr/>
        </p:nvPicPr>
        <p:blipFill rotWithShape="1">
          <a:blip r:embed="rId12"/>
          <a:srcRect l="5798" t="20456" r="14004" b="17926"/>
          <a:stretch/>
        </p:blipFill>
        <p:spPr bwMode="auto">
          <a:xfrm>
            <a:off x="1" y="4834491"/>
            <a:ext cx="3798916" cy="202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1228358" y="1393977"/>
            <a:ext cx="1225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ДЭС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7" name="Прямоугольник 2"/>
          <p:cNvSpPr>
            <a:spLocks noChangeArrowheads="1"/>
          </p:cNvSpPr>
          <p:nvPr/>
        </p:nvSpPr>
        <p:spPr bwMode="auto">
          <a:xfrm>
            <a:off x="1" y="3983937"/>
            <a:ext cx="443899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Оповещение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населения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+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вывод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информации о расходах и параметрах тепло,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водо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,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энерго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и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газоснабжения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endParaRPr lang="ru-RU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20535" y="3331395"/>
            <a:ext cx="227680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Социально-значимые объекты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30460" y="4696304"/>
            <a:ext cx="4361540" cy="2161696"/>
          </a:xfrm>
          <a:prstGeom prst="rect">
            <a:avLst/>
          </a:prstGeom>
        </p:spPr>
      </p:pic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6661617" y="4804173"/>
            <a:ext cx="29003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Смартфоны, планшеты обслуживающего персонала</a:t>
            </a:r>
            <a:endParaRPr lang="ru-RU" sz="14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74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911" y="-95250"/>
            <a:ext cx="10018713" cy="175259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Варианты размещения оборудования на объекте</a:t>
            </a:r>
          </a:p>
        </p:txBody>
      </p:sp>
      <p:pic>
        <p:nvPicPr>
          <p:cNvPr id="2050" name="Picture 2" descr="Диспетчеризация дизельных электростанций (ДЭС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848" y="3600450"/>
            <a:ext cx="4845450" cy="3073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Диспетчеризация дизельных электростанций (ДЭС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929" y="3600450"/>
            <a:ext cx="4961494" cy="3019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Работа\документация рекон\Семинар\Вожега\Фото13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5273" y="1259681"/>
            <a:ext cx="2861315" cy="21459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" descr="D:\Работа\документация рекон\Семинар\Вожега\Фото134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96712" y="1259681"/>
            <a:ext cx="2860964" cy="21459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185" y="1259681"/>
            <a:ext cx="2859465" cy="2144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47" y="0"/>
            <a:ext cx="1014153" cy="87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8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Контролируемы </a:t>
            </a:r>
            <a:r>
              <a:rPr lang="ru-RU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параметры ДЭС:</a:t>
            </a:r>
            <a:endParaRPr lang="ru-RU" sz="28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0610" y="2171699"/>
            <a:ext cx="7897815" cy="312420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- вырабатываемое напряжение, ток, частота</a:t>
            </a:r>
          </a:p>
          <a:p>
            <a:r>
              <a:rPr lang="ru-RU" dirty="0"/>
              <a:t>- активная и реактивная мощность</a:t>
            </a:r>
          </a:p>
          <a:p>
            <a:r>
              <a:rPr lang="ru-RU" dirty="0"/>
              <a:t>- расходы топлива</a:t>
            </a:r>
          </a:p>
          <a:p>
            <a:r>
              <a:rPr lang="ru-RU" dirty="0"/>
              <a:t>- контроль автоматики</a:t>
            </a:r>
          </a:p>
          <a:p>
            <a:r>
              <a:rPr lang="ru-RU" dirty="0"/>
              <a:t>- контроль работоспособности дизельной</a:t>
            </a:r>
          </a:p>
          <a:p>
            <a:r>
              <a:rPr lang="ru-RU" dirty="0"/>
              <a:t>- контроль доступа</a:t>
            </a:r>
          </a:p>
          <a:p>
            <a:r>
              <a:rPr lang="ru-RU" dirty="0"/>
              <a:t>- контроль и поддержание температурных режимов</a:t>
            </a:r>
          </a:p>
          <a:p>
            <a:r>
              <a:rPr lang="ru-RU" dirty="0"/>
              <a:t>- задымление</a:t>
            </a:r>
            <a:endParaRPr lang="ru-RU" dirty="0"/>
          </a:p>
        </p:txBody>
      </p:sp>
      <p:pic>
        <p:nvPicPr>
          <p:cNvPr id="1026" name="Picture 2" descr="Диспетчеризация дизельных электростанций (ДЭС)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475" y="5295900"/>
            <a:ext cx="23812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47" y="0"/>
            <a:ext cx="1014153" cy="87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4386" y="85725"/>
            <a:ext cx="10018713" cy="175259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Интерфейс оператора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395698"/>
            <a:ext cx="9715500" cy="54623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47" y="0"/>
            <a:ext cx="1014153" cy="87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3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0175" y="136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Вариант мнемосхемы дизельной электростанции</a:t>
            </a:r>
            <a:endParaRPr lang="ru-RU" sz="28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944" y="1709738"/>
            <a:ext cx="8630401" cy="51482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80" y="1143000"/>
            <a:ext cx="3124200" cy="3905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47" y="0"/>
            <a:ext cx="1014153" cy="87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139711"/>
            <a:ext cx="10018713" cy="734243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График расхода </a:t>
            </a:r>
            <a:r>
              <a:rPr lang="ru-RU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топлива</a:t>
            </a:r>
            <a:br>
              <a:rPr lang="ru-RU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900" dirty="0" smtClean="0">
                <a:latin typeface="+mn-lt"/>
                <a:ea typeface="+mn-ea"/>
                <a:cs typeface="+mn-cs"/>
              </a:rPr>
              <a:t>Резкие </a:t>
            </a:r>
            <a:r>
              <a:rPr lang="ru-RU" sz="1900" dirty="0">
                <a:latin typeface="+mn-lt"/>
                <a:ea typeface="+mn-ea"/>
                <a:cs typeface="+mn-cs"/>
              </a:rPr>
              <a:t>выбросы вверх на графике – возможные сливы топлива из резервуара</a:t>
            </a:r>
            <a:endParaRPr lang="ru-RU" sz="19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48" y="1016011"/>
            <a:ext cx="11436436" cy="58419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47" y="0"/>
            <a:ext cx="1014153" cy="87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95475"/>
            <a:ext cx="7258050" cy="4533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47" y="0"/>
            <a:ext cx="1014153" cy="87395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74635" y="506832"/>
            <a:ext cx="10669590" cy="117909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График счетчика топлива</a:t>
            </a:r>
            <a:endParaRPr lang="ru-RU" sz="19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14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9115" y="765483"/>
            <a:ext cx="788877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Предложения по </a:t>
            </a:r>
            <a:r>
              <a:rPr lang="ru-RU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сотрудничеству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3971" y="1442591"/>
            <a:ext cx="82539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Готовые системы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автоматизации, диспетчеризации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аварийного контроля объектов ЖКХ и промышленности – котельных, очистных, канализационно-насосных станций, водозаборных узлов, напорных и насосных станций, модульных дизельных электростанций, трансформаторных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подстанций, зданий. Производим: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32696" y="3448139"/>
            <a:ext cx="80855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Выезд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заказчику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Предпроектное</a:t>
            </a: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обследование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Проектирование</a:t>
            </a:r>
            <a:endParaRPr lang="ru-RU" sz="16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Подбор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комплектация и поставка оборудования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Сборка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шкафов управления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Выполнение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монтажных и пуско-наладочных </a:t>
            </a: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Гарантийное и послегарантийное обслуживание</a:t>
            </a:r>
          </a:p>
        </p:txBody>
      </p:sp>
    </p:spTree>
    <p:extLst>
      <p:ext uri="{BB962C8B-B14F-4D97-AF65-F5344CB8AC3E}">
        <p14:creationId xmlns:p14="http://schemas.microsoft.com/office/powerpoint/2010/main" val="383817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25</TotalTime>
  <Words>168</Words>
  <Application>Microsoft Office PowerPoint</Application>
  <PresentationFormat>Широкоэкранный</PresentationFormat>
  <Paragraphs>43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Corbel</vt:lpstr>
      <vt:lpstr>Параллакс</vt:lpstr>
      <vt:lpstr>Презентация PowerPoint</vt:lpstr>
      <vt:lpstr>Презентация PowerPoint</vt:lpstr>
      <vt:lpstr>Варианты размещения оборудования на объекте</vt:lpstr>
      <vt:lpstr>Контролируемы параметры ДЭС:</vt:lpstr>
      <vt:lpstr>Интерфейс оператора</vt:lpstr>
      <vt:lpstr>Вариант мнемосхемы дизельной электростанции</vt:lpstr>
      <vt:lpstr>График расхода топлива Резкие выбросы вверх на графике – возможные сливы топлива из резервуара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5</cp:revision>
  <dcterms:created xsi:type="dcterms:W3CDTF">2017-08-11T13:23:02Z</dcterms:created>
  <dcterms:modified xsi:type="dcterms:W3CDTF">2017-08-11T13:48:27Z</dcterms:modified>
</cp:coreProperties>
</file>